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G_4302cropp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2570"/>
            <a:ext cx="13004800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>
            <p:ph type="title"/>
          </p:nvPr>
        </p:nvSpPr>
        <p:spPr>
          <a:xfrm>
            <a:off x="850900" y="2298700"/>
            <a:ext cx="11303000" cy="3505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Future of Media Today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850900" y="5651500"/>
            <a:ext cx="11303000" cy="1211759"/>
          </a:xfrm>
          <a:prstGeom prst="rect">
            <a:avLst/>
          </a:prstGeom>
        </p:spPr>
        <p:txBody>
          <a:bodyPr/>
          <a:lstStyle>
            <a:lvl1pPr defTabSz="508254">
              <a:defRPr sz="3654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54">
                <a:solidFill>
                  <a:srgbClr val="73BFFF"/>
                </a:solidFill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rPr>
              <a:t>my best guess…</a:t>
            </a:r>
            <a:endParaRPr sz="3654">
              <a:solidFill>
                <a:srgbClr val="73BFFF"/>
              </a:solidFill>
              <a:effectLst>
                <a:outerShdw sx="100000" sy="100000" kx="0" ky="0" algn="b" rotWithShape="0" blurRad="44196" dist="33147" dir="5400000">
                  <a:srgbClr val="000000"/>
                </a:outerShdw>
              </a:effectLst>
            </a:endParaRPr>
          </a:p>
        </p:txBody>
      </p:sp>
      <p:sp>
        <p:nvSpPr>
          <p:cNvPr id="35" name="Shape 35"/>
          <p:cNvSpPr/>
          <p:nvPr/>
        </p:nvSpPr>
        <p:spPr>
          <a:xfrm>
            <a:off x="856310" y="6810064"/>
            <a:ext cx="2284693" cy="1424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2900">
                <a:solidFill>
                  <a:srgbClr val="DCDEE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Steven King</a:t>
            </a:r>
            <a:endParaRPr sz="2900">
              <a:solidFill>
                <a:srgbClr val="DCDEE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2900">
                <a:solidFill>
                  <a:srgbClr val="DCDEE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UNC jSchool</a:t>
            </a:r>
            <a:endParaRPr sz="2900">
              <a:solidFill>
                <a:srgbClr val="DCDEE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2900">
                <a:solidFill>
                  <a:srgbClr val="DCDEE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@steven_king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FilmSync Demo-SD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2050" y="1498600"/>
            <a:ext cx="8128000" cy="4572000"/>
          </a:xfrm>
          <a:prstGeom prst="rect">
            <a:avLst/>
          </a:prstGeom>
        </p:spPr>
      </p:pic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Connected Devices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Personal, mobile network of connected devices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estimote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93472" y="914400"/>
            <a:ext cx="10205156" cy="5740400"/>
          </a:xfrm>
          <a:prstGeom prst="rect">
            <a:avLst/>
          </a:prstGeom>
        </p:spPr>
      </p:pic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Location Based Apps 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iBeacons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4"/>
          <p:cNvGrpSpPr/>
          <p:nvPr/>
        </p:nvGrpSpPr>
        <p:grpSpPr>
          <a:xfrm>
            <a:off x="787400" y="622300"/>
            <a:ext cx="11722100" cy="6146800"/>
            <a:chOff x="-190500" y="-190500"/>
            <a:chExt cx="11722100" cy="6146800"/>
          </a:xfrm>
        </p:grpSpPr>
        <p:pic>
          <p:nvPicPr>
            <p:cNvPr id="83" name="gesture_screen.png"/>
            <p:cNvPicPr/>
            <p:nvPr/>
          </p:nvPicPr>
          <p:blipFill>
            <a:blip r:embed="rId2">
              <a:extLst/>
            </a:blip>
            <a:srcRect l="0" t="773" r="0" b="773"/>
            <a:stretch>
              <a:fillRect/>
            </a:stretch>
          </p:blipFill>
          <p:spPr>
            <a:xfrm>
              <a:off x="0" y="0"/>
              <a:ext cx="11341100" cy="5740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11722100" cy="6146800"/>
            </a:xfrm>
            <a:prstGeom prst="rect">
              <a:avLst/>
            </a:prstGeom>
            <a:effectLst/>
          </p:spPr>
        </p:pic>
      </p:grpSp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Non-Touch Gestures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Kinect and Leap Motion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787400" y="622300"/>
            <a:ext cx="11722100" cy="6146800"/>
            <a:chOff x="-190500" y="-190500"/>
            <a:chExt cx="11722100" cy="6146800"/>
          </a:xfrm>
        </p:grpSpPr>
        <p:pic>
          <p:nvPicPr>
            <p:cNvPr id="89" name="OculusRift.jpg"/>
            <p:cNvPicPr/>
            <p:nvPr/>
          </p:nvPicPr>
          <p:blipFill>
            <a:blip r:embed="rId2">
              <a:extLst/>
            </a:blip>
            <a:srcRect l="0" t="5008" r="0" b="5008"/>
            <a:stretch>
              <a:fillRect/>
            </a:stretch>
          </p:blipFill>
          <p:spPr>
            <a:xfrm>
              <a:off x="0" y="0"/>
              <a:ext cx="11341100" cy="5740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11722100" cy="6146800"/>
            </a:xfrm>
            <a:prstGeom prst="rect">
              <a:avLst/>
            </a:prstGeom>
            <a:effectLst/>
          </p:spPr>
        </p:pic>
      </p:grpSp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Consumer Level VR</a:t>
            </a:r>
          </a:p>
        </p:txBody>
      </p:sp>
      <p:sp>
        <p:nvSpPr>
          <p:cNvPr id="92" name="Shape 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Virtual Reality with Oculus Rift and Smart Phones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Rift + Gestures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Combining technologies for full experience</a:t>
            </a:r>
          </a:p>
        </p:txBody>
      </p:sp>
      <p:sp>
        <p:nvSpPr>
          <p:cNvPr id="96" name="Shape 96"/>
          <p:cNvSpPr/>
          <p:nvPr/>
        </p:nvSpPr>
        <p:spPr>
          <a:xfrm>
            <a:off x="3643636" y="6440961"/>
            <a:ext cx="5717528" cy="38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http://oculusrift-blog.com/immersive-journalism/2243/</a:t>
            </a:r>
          </a:p>
        </p:txBody>
      </p:sp>
      <p:pic>
        <p:nvPicPr>
          <p:cNvPr id="97" name="rif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-40978"/>
            <a:ext cx="11417300" cy="647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9"/>
          <p:cNvGrpSpPr/>
          <p:nvPr/>
        </p:nvGrpSpPr>
        <p:grpSpPr>
          <a:xfrm>
            <a:off x="787400" y="622300"/>
            <a:ext cx="11722100" cy="6146800"/>
            <a:chOff x="-190500" y="-190500"/>
            <a:chExt cx="11722100" cy="6146800"/>
          </a:xfrm>
        </p:grpSpPr>
        <p:pic>
          <p:nvPicPr>
            <p:cNvPr id="38" name="mobile-phone-pile.jpg"/>
            <p:cNvPicPr/>
            <p:nvPr/>
          </p:nvPicPr>
          <p:blipFill>
            <a:blip r:embed="rId2">
              <a:extLst/>
            </a:blip>
            <a:srcRect l="0" t="16256" r="0" b="16256"/>
            <a:stretch>
              <a:fillRect/>
            </a:stretch>
          </p:blipFill>
          <p:spPr>
            <a:xfrm>
              <a:off x="0" y="0"/>
              <a:ext cx="11341100" cy="5740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11722100" cy="6146800"/>
            </a:xfrm>
            <a:prstGeom prst="rect">
              <a:avLst/>
            </a:prstGeom>
            <a:effectLst/>
          </p:spPr>
        </p:pic>
      </p:grpSp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Start with the recent past…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5"/>
          <p:cNvGrpSpPr/>
          <p:nvPr/>
        </p:nvGrpSpPr>
        <p:grpSpPr>
          <a:xfrm>
            <a:off x="787400" y="622300"/>
            <a:ext cx="11722100" cy="6146800"/>
            <a:chOff x="-190500" y="-190500"/>
            <a:chExt cx="11722100" cy="6146800"/>
          </a:xfrm>
        </p:grpSpPr>
        <p:pic>
          <p:nvPicPr>
            <p:cNvPr id="44" name="evolution-phone.jpg"/>
            <p:cNvPicPr/>
            <p:nvPr/>
          </p:nvPicPr>
          <p:blipFill>
            <a:blip r:embed="rId2">
              <a:extLst/>
            </a:blip>
            <a:srcRect l="8840" t="0" r="8840" b="0"/>
            <a:stretch>
              <a:fillRect/>
            </a:stretch>
          </p:blipFill>
          <p:spPr>
            <a:xfrm>
              <a:off x="0" y="0"/>
              <a:ext cx="11341100" cy="5740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11722100" cy="6146800"/>
            </a:xfrm>
            <a:prstGeom prst="rect">
              <a:avLst/>
            </a:prstGeom>
            <a:effectLst/>
          </p:spPr>
        </p:pic>
      </p:grpSp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Evolving Technology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We have come a long way…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Evolving Technology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Limited Mobile Browser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Mobile Web (Flip and Bar Phones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Real Mobile Browser (Opera and later iPhone)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Android + others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Native Apps and Apps and Apps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Responsive Design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PhoneGap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First Apps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787400" y="685800"/>
            <a:ext cx="11430000" cy="5715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They were mostly utility or news/information presentation apps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ex. Calculators, CNN News, Maps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Looked the same</a:t>
            </a:r>
          </a:p>
        </p:txBody>
      </p:sp>
      <p:pic>
        <p:nvPicPr>
          <p:cNvPr id="5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0066" y="4340572"/>
            <a:ext cx="7620001" cy="521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8" name="Evolution-iO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483" y="489928"/>
            <a:ext cx="11387834" cy="6282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Market Share by platform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Android vs. iOS and the rest of the field</a:t>
            </a:r>
          </a:p>
        </p:txBody>
      </p:sp>
      <p:pic>
        <p:nvPicPr>
          <p:cNvPr id="62" name="Screen Shot 2014-08-20 at 3.43.2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078" y="249115"/>
            <a:ext cx="10378183" cy="6541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6"/>
          <p:cNvGrpSpPr/>
          <p:nvPr/>
        </p:nvGrpSpPr>
        <p:grpSpPr>
          <a:xfrm>
            <a:off x="787400" y="622300"/>
            <a:ext cx="11722100" cy="6146801"/>
            <a:chOff x="-1612002" y="-190500"/>
            <a:chExt cx="11722100" cy="6146800"/>
          </a:xfrm>
        </p:grpSpPr>
        <p:pic>
          <p:nvPicPr>
            <p:cNvPr id="65" name="AndroidFuture.jpg"/>
            <p:cNvPicPr/>
            <p:nvPr/>
          </p:nvPicPr>
          <p:blipFill>
            <a:blip r:embed="rId2">
              <a:extLst/>
            </a:blip>
            <a:srcRect l="0" t="4967" r="0" b="4967"/>
            <a:stretch>
              <a:fillRect/>
            </a:stretch>
          </p:blipFill>
          <p:spPr>
            <a:xfrm>
              <a:off x="0" y="0"/>
              <a:ext cx="8498096" cy="5740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612003" y="-190500"/>
              <a:ext cx="11722101" cy="6146800"/>
            </a:xfrm>
            <a:prstGeom prst="rect">
              <a:avLst/>
            </a:prstGeom>
            <a:effectLst/>
          </p:spPr>
        </p:pic>
      </p:grp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But what is next…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comes after the phone…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A day made of glass - by Corning-SD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2050" y="1498600"/>
            <a:ext cx="8128000" cy="4572000"/>
          </a:xfrm>
          <a:prstGeom prst="rect">
            <a:avLst/>
          </a:prstGeom>
        </p:spPr>
      </p:pic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Screens Everywhere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Day Made of Glass | Corning R&amp;D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